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81" r:id="rId5"/>
    <p:sldId id="258" r:id="rId6"/>
    <p:sldId id="259" r:id="rId7"/>
    <p:sldId id="282" r:id="rId8"/>
    <p:sldId id="283" r:id="rId9"/>
    <p:sldId id="284" r:id="rId10"/>
    <p:sldId id="286" r:id="rId11"/>
    <p:sldId id="280" r:id="rId12"/>
    <p:sldId id="265" r:id="rId13"/>
    <p:sldId id="279" r:id="rId14"/>
    <p:sldId id="287" r:id="rId15"/>
    <p:sldId id="270" r:id="rId16"/>
    <p:sldId id="278" r:id="rId17"/>
    <p:sldId id="275" r:id="rId18"/>
    <p:sldId id="276" r:id="rId19"/>
    <p:sldId id="277" r:id="rId20"/>
    <p:sldId id="26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F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63C9E3-28E1-4F03-92DE-6100AAEDD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3AC71-0800-4D2E-99AB-E23EED4D1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3F7EA-11B1-48D5-B36E-F012576B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F87940-11EB-4CAE-89F9-E0D3F585E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44D237-27DF-486F-80AD-295601536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70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3EFD0-1D0B-4469-94A1-6C340F3F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B5D870-AC33-419C-987B-739B48B3A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37E8D-D592-4764-B9CF-01DE9FDC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01AD5E-7BF3-410E-99E9-302BF618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E21B1-8002-4B2E-9550-F2EEA81E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7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A5FC02-C5B6-4B5A-A294-59A5163678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7A328-915C-4DBA-BE5C-B8B64B319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8F843C-1748-48DA-826A-3445EC81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1E26F5-8BA7-472C-A37E-9A4FC01E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C7232-6937-4CA1-A3AA-34666D3B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29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6CC1F-EDEA-4B99-BB65-D91718E0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AB52A-4E26-4320-A5C1-D0BA26A39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BBA78B-45CA-4343-9C34-9ECE0BB9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DD8EC-C52B-4CB7-8F61-A3D86F289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AE306-B342-42E8-AAA7-BAD182ED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43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BF9E4D-CBF8-481A-BEFC-DEA51E68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998A10-1200-4CBD-AF32-6F3E76BE0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A1984-093D-4EE8-8FC7-AA2C74D3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8BE59F-F7B1-4F81-85F9-C298494BA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580E2-C804-4DB5-9E93-32A9F14D4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968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5CE4A-A3D2-429E-B32D-2D22A0B4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3B0E22-997E-4AD5-B3C9-04F9EBE3B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401AC7-2EA7-44DB-ADFC-F68E49403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B84D1C-E1E6-40FB-95BD-F434F4B15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56BDD7-1B9A-428B-8FCD-07B90DEB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78E1A9-C7EC-4A33-8D1C-48BABF1BB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21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465D1-FB0F-4E90-A4CE-98124FCF4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7CBD9-7233-4034-A616-1F3A5A45E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88DA06-4A8C-4479-B569-726F82074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04E9A2-A31E-4A68-B997-BB55870AC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FE7618-319E-4945-A1C0-1573DD0E08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1150E5-D8B4-411A-ACD5-B75A8FA31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465A96-8112-4B3F-8FD6-6169A5C2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7E7E97-D9E2-47C2-B17B-2C635B22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46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3ECF7-A9C9-4CC7-B6AC-B5AA10A4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0EF07C-1A35-4F47-AD55-21F9B199E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D8DF23-AC31-4AB1-BF66-748EF01F2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8FFFDB-FFE1-489C-AAE5-772A4E9C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33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ABA0AC-33EA-415D-9C3A-0B2640CA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05C3FA-A689-4739-9F21-0EFA762D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72893E-4D94-4718-9C99-CE7B869E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683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127A6-3FDB-41F0-A798-BA8DEFE9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176CF8-3DF4-4425-AC7B-CD9422ED5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48A73B-0063-4B2E-B789-9A1B101BB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28FAC5-D08C-47E0-8A9E-425412F47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BDFAE3-5004-40B1-95BA-C4E79F5D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48589B-C24A-4B41-81A6-91F560B2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01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643E5-CD73-4A9A-9B42-FAC6FAA8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AA8747-9CAC-4EDF-B38C-1D669B460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D1A91A-6804-40A5-A504-D67D49C47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6030A-A9F5-483E-BE61-F78FCF1E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07B3BC-BBF0-4DE4-B3FD-77DA06B5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D0B47E-EDA7-4A4B-AE71-1158C175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88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EF764F-8BA9-42B8-B374-EE251BB0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8D47E-376B-4E20-BB30-A63FDF33D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FA5A9-D7C7-4481-9105-69578FBFD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DEE2F-AD4C-45C0-822B-68E9219FF90D}" type="datetimeFigureOut">
              <a:rPr lang="ko-KR" altLang="en-US" smtClean="0"/>
              <a:t>2018-06-26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C4A50E-FE66-44A8-892F-C50840A96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594D38-F0CF-4217-BB91-13F918A5C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44613-4704-4435-A3C5-0ACB513C6F3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0826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chatbotmate.com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visualstudio.com/ko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ot-service/dotnet/bot-builder-dotnet-quickstart" TargetMode="External"/><Relationship Id="rId7" Type="http://schemas.openxmlformats.org/officeDocument/2006/relationships/hyperlink" Target="https://github.com/Microsoft/BotFramework-Emulator/releases" TargetMode="External"/><Relationship Id="rId2" Type="http://schemas.openxmlformats.org/officeDocument/2006/relationships/hyperlink" Target="https://dev.botframewor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ka.ms/bf-bc-vsdialogtemplate" TargetMode="External"/><Relationship Id="rId5" Type="http://schemas.openxmlformats.org/officeDocument/2006/relationships/hyperlink" Target="http://aka.ms/bf-bc-vscontrollertemplate" TargetMode="External"/><Relationship Id="rId4" Type="http://schemas.openxmlformats.org/officeDocument/2006/relationships/hyperlink" Target="http://aka.ms/bf-bc-vstemplat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ginmate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www.mixedcode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46C5FD-C3AD-4469-84F2-8F6B11440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09319-1E42-4FE5-8160-0306D243D7EB}"/>
              </a:ext>
            </a:extLst>
          </p:cNvPr>
          <p:cNvSpPr txBox="1"/>
          <p:nvPr/>
        </p:nvSpPr>
        <p:spPr>
          <a:xfrm>
            <a:off x="571500" y="457200"/>
            <a:ext cx="461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Startup Team Building Platform - BEGINMATE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D70F8-1472-406F-A9AA-C54B7835A3BC}"/>
              </a:ext>
            </a:extLst>
          </p:cNvPr>
          <p:cNvSpPr txBox="1"/>
          <p:nvPr/>
        </p:nvSpPr>
        <p:spPr>
          <a:xfrm>
            <a:off x="571500" y="906780"/>
            <a:ext cx="781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/>
              <a:t>스타트업을</a:t>
            </a:r>
            <a:r>
              <a:rPr lang="ko-KR" altLang="en-US" sz="3200" b="1" dirty="0"/>
              <a:t> 위한 </a:t>
            </a:r>
            <a:br>
              <a:rPr lang="en-US" altLang="ko-KR" sz="3200" b="1" dirty="0"/>
            </a:br>
            <a:r>
              <a:rPr lang="ko-KR" altLang="en-US" sz="3200" b="1" dirty="0"/>
              <a:t>손쉬운 </a:t>
            </a:r>
            <a:r>
              <a:rPr lang="ko-KR" altLang="en-US" sz="3200" b="1" dirty="0" err="1"/>
              <a:t>챗봇</a:t>
            </a:r>
            <a:r>
              <a:rPr lang="ko-KR" altLang="en-US" sz="3200" b="1" dirty="0"/>
              <a:t> 개발 및 서비스하기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C60EF-33ED-4391-913F-EE2460571DB1}"/>
              </a:ext>
            </a:extLst>
          </p:cNvPr>
          <p:cNvSpPr txBox="1"/>
          <p:nvPr/>
        </p:nvSpPr>
        <p:spPr>
          <a:xfrm>
            <a:off x="8015637" y="5533487"/>
            <a:ext cx="4186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강창훈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MVP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Visual Studio &amp; Development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3BABDA-4787-4B14-8E29-D7344E1BB8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5" y="6042790"/>
            <a:ext cx="894140" cy="5608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680A1E-7A84-4DF0-8F52-38E4AA0177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516" y="6063315"/>
            <a:ext cx="546261" cy="546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78AC82-A063-49A6-BF4E-43A643843B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298" y="6042790"/>
            <a:ext cx="560875" cy="5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19075" y="114300"/>
            <a:ext cx="240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Azure Cloud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이해하기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D07BA0-40C7-4475-8BA2-98E0ED9EA774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55172B-6FB9-4D95-B057-DFC146C3B280}"/>
              </a:ext>
            </a:extLst>
          </p:cNvPr>
          <p:cNvSpPr txBox="1"/>
          <p:nvPr/>
        </p:nvSpPr>
        <p:spPr>
          <a:xfrm>
            <a:off x="514904" y="754600"/>
            <a:ext cx="1064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2.3 </a:t>
            </a:r>
            <a:r>
              <a:rPr lang="ko-KR" altLang="en-US" dirty="0" err="1"/>
              <a:t>챗봇</a:t>
            </a:r>
            <a:r>
              <a:rPr lang="ko-KR" altLang="en-US" dirty="0"/>
              <a:t> 생태계 </a:t>
            </a:r>
            <a:r>
              <a:rPr lang="ko-KR" altLang="en-US" dirty="0" err="1"/>
              <a:t>벤더사</a:t>
            </a:r>
            <a:r>
              <a:rPr lang="ko-KR" altLang="en-US" dirty="0"/>
              <a:t> 및 개발기술들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981" y="858117"/>
            <a:ext cx="6287045" cy="627180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73193" y="3743864"/>
            <a:ext cx="10420710" cy="105242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1904" y="4055217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클라우드</a:t>
            </a:r>
            <a:r>
              <a:rPr lang="ko-KR" altLang="en-US" dirty="0"/>
              <a:t> 및 </a:t>
            </a:r>
            <a:r>
              <a:rPr lang="en-US" altLang="ko-KR" dirty="0"/>
              <a:t>AI </a:t>
            </a:r>
            <a:r>
              <a:rPr lang="ko-KR" altLang="en-US" dirty="0"/>
              <a:t>연계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73193" y="1949570"/>
            <a:ext cx="10420710" cy="169077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09623" y="2725947"/>
            <a:ext cx="325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채팅 채널</a:t>
            </a:r>
            <a:r>
              <a:rPr lang="en-US" altLang="ko-KR" dirty="0"/>
              <a:t>(</a:t>
            </a:r>
            <a:r>
              <a:rPr lang="ko-KR" altLang="en-US" dirty="0"/>
              <a:t>메신저 클라이언트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1173193" y="4866734"/>
            <a:ext cx="10420710" cy="181873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70008" y="5822830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봇</a:t>
            </a:r>
            <a:r>
              <a:rPr lang="ko-KR" altLang="en-US" dirty="0"/>
              <a:t> 프레임워크 및 개발환경 지원</a:t>
            </a:r>
          </a:p>
        </p:txBody>
      </p:sp>
    </p:spTree>
    <p:extLst>
      <p:ext uri="{BB962C8B-B14F-4D97-AF65-F5344CB8AC3E}">
        <p14:creationId xmlns:p14="http://schemas.microsoft.com/office/powerpoint/2010/main" val="196514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0F2E2E2-7B3C-4A47-B50D-F8C451415378}"/>
              </a:ext>
            </a:extLst>
          </p:cNvPr>
          <p:cNvCxnSpPr>
            <a:cxnSpLocks/>
          </p:cNvCxnSpPr>
          <p:nvPr/>
        </p:nvCxnSpPr>
        <p:spPr>
          <a:xfrm flipV="1">
            <a:off x="3657614" y="3520233"/>
            <a:ext cx="5264458" cy="79124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6ADD20-DF2A-4F86-8876-8D065A6E10FD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24279" y="580630"/>
            <a:ext cx="332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2.4. Azure Bot Service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환경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5113C-A425-4901-BEBE-B4CCCAD07340}"/>
              </a:ext>
            </a:extLst>
          </p:cNvPr>
          <p:cNvSpPr txBox="1"/>
          <p:nvPr/>
        </p:nvSpPr>
        <p:spPr>
          <a:xfrm>
            <a:off x="10663666" y="160466"/>
            <a:ext cx="1425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9329B15-34D6-4B0A-9FA6-45074913FFD0}"/>
              </a:ext>
            </a:extLst>
          </p:cNvPr>
          <p:cNvSpPr/>
          <p:nvPr/>
        </p:nvSpPr>
        <p:spPr>
          <a:xfrm>
            <a:off x="1051927" y="3132570"/>
            <a:ext cx="2600045" cy="976594"/>
          </a:xfrm>
          <a:prstGeom prst="rect">
            <a:avLst/>
          </a:prstGeom>
          <a:solidFill>
            <a:srgbClr val="003C6C"/>
          </a:solidFill>
          <a:ln w="6350">
            <a:solidFill>
              <a:srgbClr val="59595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Segoe UI"/>
              </a:rPr>
              <a:t>Chat Bot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(Bot Framework)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F57A7FC8-D8A3-48D8-B75B-F34288A09FBF}"/>
              </a:ext>
            </a:extLst>
          </p:cNvPr>
          <p:cNvSpPr/>
          <p:nvPr/>
        </p:nvSpPr>
        <p:spPr>
          <a:xfrm>
            <a:off x="4848336" y="2901801"/>
            <a:ext cx="2712162" cy="1483644"/>
          </a:xfrm>
          <a:prstGeom prst="rect">
            <a:avLst/>
          </a:prstGeom>
          <a:solidFill>
            <a:schemeClr val="tx2">
              <a:lumMod val="50000"/>
            </a:schemeClr>
          </a:solidFill>
          <a:ln w="6350">
            <a:solidFill>
              <a:srgbClr val="59595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CONNECTOR</a:t>
            </a: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B9423DF7-C7A9-4E67-A943-46320E3B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50" y="2045482"/>
            <a:ext cx="1354835" cy="1354835"/>
          </a:xfrm>
          <a:prstGeom prst="rect">
            <a:avLst/>
          </a:prstGeom>
        </p:spPr>
      </p:pic>
      <p:cxnSp>
        <p:nvCxnSpPr>
          <p:cNvPr id="9" name="Straight Arrow Connector 21">
            <a:extLst>
              <a:ext uri="{FF2B5EF4-FFF2-40B4-BE49-F238E27FC236}">
                <a16:creationId xmlns:a16="http://schemas.microsoft.com/office/drawing/2014/main" id="{F54B6B9E-16BD-4950-BEF8-321B55999BD6}"/>
              </a:ext>
            </a:extLst>
          </p:cNvPr>
          <p:cNvCxnSpPr>
            <a:cxnSpLocks/>
          </p:cNvCxnSpPr>
          <p:nvPr/>
        </p:nvCxnSpPr>
        <p:spPr>
          <a:xfrm>
            <a:off x="2969518" y="4698095"/>
            <a:ext cx="1196364" cy="22756"/>
          </a:xfrm>
          <a:prstGeom prst="straightConnector1">
            <a:avLst/>
          </a:prstGeom>
          <a:ln w="60325" cmpd="sng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s://skype.botframework.com/icon.png">
            <a:extLst>
              <a:ext uri="{FF2B5EF4-FFF2-40B4-BE49-F238E27FC236}">
                <a16:creationId xmlns:a16="http://schemas.microsoft.com/office/drawing/2014/main" id="{1C0A8212-9F30-49F7-BEAF-4C9E6D24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90" y="2158963"/>
            <a:ext cx="742838" cy="7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facebook.botframework.com/content/icon.png">
            <a:extLst>
              <a:ext uri="{FF2B5EF4-FFF2-40B4-BE49-F238E27FC236}">
                <a16:creationId xmlns:a16="http://schemas.microsoft.com/office/drawing/2014/main" id="{67A57BB6-DECB-4F87-B7A8-DFB93D3E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339" y="2461716"/>
            <a:ext cx="742838" cy="7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slack.botframework.com/content/icon.png">
            <a:extLst>
              <a:ext uri="{FF2B5EF4-FFF2-40B4-BE49-F238E27FC236}">
                <a16:creationId xmlns:a16="http://schemas.microsoft.com/office/drawing/2014/main" id="{E2B6D89D-AEF8-4FC6-9C0D-49512DDA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90" y="3127207"/>
            <a:ext cx="742838" cy="7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telegram.botframework.com/icon.png">
            <a:extLst>
              <a:ext uri="{FF2B5EF4-FFF2-40B4-BE49-F238E27FC236}">
                <a16:creationId xmlns:a16="http://schemas.microsoft.com/office/drawing/2014/main" id="{19B61F5F-5B3C-4A85-B439-C147CFE7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90" y="4095451"/>
            <a:ext cx="742838" cy="7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msteams.botframework.com/BotFramework_MicrosoftTeams.png">
            <a:extLst>
              <a:ext uri="{FF2B5EF4-FFF2-40B4-BE49-F238E27FC236}">
                <a16:creationId xmlns:a16="http://schemas.microsoft.com/office/drawing/2014/main" id="{541806F4-33B7-4E30-BDE4-B4D3D0497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339" y="3361294"/>
            <a:ext cx="742838" cy="7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https://groupme.botframework.com/icon.png">
            <a:extLst>
              <a:ext uri="{FF2B5EF4-FFF2-40B4-BE49-F238E27FC236}">
                <a16:creationId xmlns:a16="http://schemas.microsoft.com/office/drawing/2014/main" id="{BDE6DCFD-3D39-465E-8CFD-7381F1F44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741" y="4280174"/>
            <a:ext cx="728435" cy="72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https://kik.botframework.com/content/icon.png">
            <a:extLst>
              <a:ext uri="{FF2B5EF4-FFF2-40B4-BE49-F238E27FC236}">
                <a16:creationId xmlns:a16="http://schemas.microsoft.com/office/drawing/2014/main" id="{A69E8384-33CA-4EA7-A1C2-7B6957F9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90" y="5063695"/>
            <a:ext cx="742838" cy="7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6" descr="https://directline.botframework.com/Content/directline.png">
            <a:extLst>
              <a:ext uri="{FF2B5EF4-FFF2-40B4-BE49-F238E27FC236}">
                <a16:creationId xmlns:a16="http://schemas.microsoft.com/office/drawing/2014/main" id="{F4E1FDDE-1EB4-4B34-8CE0-3F4EEDEAA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688" y="2858905"/>
            <a:ext cx="748616" cy="74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s://email.botframework.com/content/icon.png">
            <a:extLst>
              <a:ext uri="{FF2B5EF4-FFF2-40B4-BE49-F238E27FC236}">
                <a16:creationId xmlns:a16="http://schemas.microsoft.com/office/drawing/2014/main" id="{563E9C7A-5BE0-48C3-B977-722DC6A3B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688" y="3779831"/>
            <a:ext cx="769423" cy="76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2" descr="https://sms.botframework.com/content/icon.png">
            <a:extLst>
              <a:ext uri="{FF2B5EF4-FFF2-40B4-BE49-F238E27FC236}">
                <a16:creationId xmlns:a16="http://schemas.microsoft.com/office/drawing/2014/main" id="{BE0118DC-437F-4F04-9CD2-89BD32B49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689" y="4721565"/>
            <a:ext cx="775310" cy="77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274B37-6EF7-4472-BBB5-F36B73A24FAF}"/>
              </a:ext>
            </a:extLst>
          </p:cNvPr>
          <p:cNvSpPr txBox="1"/>
          <p:nvPr/>
        </p:nvSpPr>
        <p:spPr>
          <a:xfrm>
            <a:off x="9401560" y="1553413"/>
            <a:ext cx="1974897" cy="369332"/>
          </a:xfrm>
          <a:prstGeom prst="rect">
            <a:avLst/>
          </a:prstGeom>
          <a:solidFill>
            <a:srgbClr val="00B0F0"/>
          </a:solidFill>
          <a:ln>
            <a:solidFill>
              <a:srgbClr val="44546A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rgbClr val="FFFFFF"/>
                </a:solidFill>
              </a:rPr>
              <a:t>Channels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04A2AE-BFCA-431A-AD12-A46AA236FBF6}"/>
              </a:ext>
            </a:extLst>
          </p:cNvPr>
          <p:cNvSpPr/>
          <p:nvPr/>
        </p:nvSpPr>
        <p:spPr>
          <a:xfrm>
            <a:off x="540704" y="4559739"/>
            <a:ext cx="3622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srgbClr val="FFFFFF"/>
                </a:solidFill>
              </a:rPr>
              <a:t>Web Service</a:t>
            </a:r>
          </a:p>
          <a:p>
            <a:pPr lvl="0" algn="ctr">
              <a:defRPr/>
            </a:pPr>
            <a:r>
              <a:rPr lang="en-US" altLang="ko-KR" dirty="0">
                <a:solidFill>
                  <a:srgbClr val="FFFFFF"/>
                </a:solidFill>
              </a:rPr>
              <a:t>HTTPS only</a:t>
            </a:r>
          </a:p>
          <a:p>
            <a:pPr lvl="0" algn="ctr">
              <a:defRPr/>
            </a:pPr>
            <a:r>
              <a:rPr lang="en-US" altLang="ko-KR" dirty="0">
                <a:solidFill>
                  <a:srgbClr val="FFFFFF"/>
                </a:solidFill>
              </a:rPr>
              <a:t>ASP.NET or Node.js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A5B9BCA-1618-4E62-8436-2E2C5DCC7933}"/>
              </a:ext>
            </a:extLst>
          </p:cNvPr>
          <p:cNvCxnSpPr>
            <a:cxnSpLocks/>
          </p:cNvCxnSpPr>
          <p:nvPr/>
        </p:nvCxnSpPr>
        <p:spPr>
          <a:xfrm>
            <a:off x="4235372" y="1618035"/>
            <a:ext cx="0" cy="476942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19C3A75-7D9B-4743-A61F-382A2A314C8A}"/>
              </a:ext>
            </a:extLst>
          </p:cNvPr>
          <p:cNvCxnSpPr>
            <a:cxnSpLocks/>
          </p:cNvCxnSpPr>
          <p:nvPr/>
        </p:nvCxnSpPr>
        <p:spPr>
          <a:xfrm>
            <a:off x="8338366" y="1615342"/>
            <a:ext cx="0" cy="476942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42A97D4-BF84-4C15-A5C6-B828072680BA}"/>
              </a:ext>
            </a:extLst>
          </p:cNvPr>
          <p:cNvSpPr txBox="1"/>
          <p:nvPr/>
        </p:nvSpPr>
        <p:spPr>
          <a:xfrm>
            <a:off x="4950405" y="1461364"/>
            <a:ext cx="2291189" cy="523220"/>
          </a:xfrm>
          <a:prstGeom prst="rect">
            <a:avLst/>
          </a:prstGeom>
          <a:solidFill>
            <a:srgbClr val="00B0F0"/>
          </a:solidFill>
          <a:ln>
            <a:solidFill>
              <a:srgbClr val="44546A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  Cloud</a:t>
            </a:r>
            <a:b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(Microsoft Azure)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3E3BF4-8367-44A8-8110-92C3FA595CAA}"/>
              </a:ext>
            </a:extLst>
          </p:cNvPr>
          <p:cNvSpPr txBox="1"/>
          <p:nvPr/>
        </p:nvSpPr>
        <p:spPr>
          <a:xfrm>
            <a:off x="920108" y="1455991"/>
            <a:ext cx="2291189" cy="523220"/>
          </a:xfrm>
          <a:prstGeom prst="rect">
            <a:avLst/>
          </a:prstGeom>
          <a:solidFill>
            <a:srgbClr val="00B0F0"/>
          </a:solidFill>
          <a:ln>
            <a:solidFill>
              <a:srgbClr val="44546A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srgbClr val="FFFFFF"/>
                </a:solidFill>
              </a:rPr>
              <a:t>Cloud</a:t>
            </a:r>
            <a:br>
              <a:rPr lang="en-US" altLang="ko-KR" sz="1400" kern="0" dirty="0">
                <a:solidFill>
                  <a:srgbClr val="FFFFFF"/>
                </a:solidFill>
              </a:rPr>
            </a:br>
            <a:r>
              <a:rPr lang="en-US" altLang="ko-KR" sz="1400" kern="0" dirty="0">
                <a:solidFill>
                  <a:srgbClr val="FFFFFF"/>
                </a:solidFill>
              </a:rPr>
              <a:t>(Web API-RESTful)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cxnSp>
        <p:nvCxnSpPr>
          <p:cNvPr id="10" name="Straight Arrow Connector 23">
            <a:extLst>
              <a:ext uri="{FF2B5EF4-FFF2-40B4-BE49-F238E27FC236}">
                <a16:creationId xmlns:a16="http://schemas.microsoft.com/office/drawing/2014/main" id="{B05D7A56-6DEF-4DA7-B22B-A19A5D6CA726}"/>
              </a:ext>
            </a:extLst>
          </p:cNvPr>
          <p:cNvCxnSpPr>
            <a:cxnSpLocks/>
          </p:cNvCxnSpPr>
          <p:nvPr/>
        </p:nvCxnSpPr>
        <p:spPr>
          <a:xfrm>
            <a:off x="7610926" y="3700708"/>
            <a:ext cx="1395113" cy="1"/>
          </a:xfrm>
          <a:prstGeom prst="straightConnector1">
            <a:avLst/>
          </a:prstGeom>
          <a:ln w="63500" cmpd="sng">
            <a:solidFill>
              <a:schemeClr val="bg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20" descr="https://webchat.botframework.com/Content/webchat.png">
            <a:extLst>
              <a:ext uri="{FF2B5EF4-FFF2-40B4-BE49-F238E27FC236}">
                <a16:creationId xmlns:a16="http://schemas.microsoft.com/office/drawing/2014/main" id="{9E7B4924-9752-4240-8CF5-756E43FD1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990" y="5098357"/>
            <a:ext cx="769423" cy="76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C7630F0-B8A4-4CAA-9C03-655D8655873A}"/>
              </a:ext>
            </a:extLst>
          </p:cNvPr>
          <p:cNvSpPr txBox="1"/>
          <p:nvPr/>
        </p:nvSpPr>
        <p:spPr>
          <a:xfrm>
            <a:off x="3994543" y="3941562"/>
            <a:ext cx="623889" cy="307777"/>
          </a:xfrm>
          <a:prstGeom prst="rect">
            <a:avLst/>
          </a:prstGeom>
          <a:solidFill>
            <a:srgbClr val="00B0F0"/>
          </a:solidFill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JSON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04CDD6-2FD7-4055-A1AF-845AD8D5236F}"/>
              </a:ext>
            </a:extLst>
          </p:cNvPr>
          <p:cNvSpPr txBox="1"/>
          <p:nvPr/>
        </p:nvSpPr>
        <p:spPr>
          <a:xfrm>
            <a:off x="3907104" y="3029990"/>
            <a:ext cx="599844" cy="307777"/>
          </a:xfrm>
          <a:prstGeom prst="rect">
            <a:avLst/>
          </a:prstGeom>
          <a:solidFill>
            <a:srgbClr val="00B0F0"/>
          </a:solidFill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srgbClr val="FFFFFF"/>
                </a:solidFill>
              </a:rPr>
              <a:t>https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19075" y="114300"/>
            <a:ext cx="283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Azure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이해하기</a:t>
            </a:r>
          </a:p>
        </p:txBody>
      </p:sp>
    </p:spTree>
    <p:extLst>
      <p:ext uri="{BB962C8B-B14F-4D97-AF65-F5344CB8AC3E}">
        <p14:creationId xmlns:p14="http://schemas.microsoft.com/office/powerpoint/2010/main" val="12525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4" grpId="0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46C5FD-C3AD-4469-84F2-8F6B11440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4B692-493E-4F0D-B986-D67A7E25AC40}"/>
              </a:ext>
            </a:extLst>
          </p:cNvPr>
          <p:cNvSpPr txBox="1"/>
          <p:nvPr/>
        </p:nvSpPr>
        <p:spPr>
          <a:xfrm>
            <a:off x="3087805" y="2247007"/>
            <a:ext cx="60163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헤어살롱 챗봇 구현하기</a:t>
            </a:r>
          </a:p>
        </p:txBody>
      </p:sp>
    </p:spTree>
    <p:extLst>
      <p:ext uri="{BB962C8B-B14F-4D97-AF65-F5344CB8AC3E}">
        <p14:creationId xmlns:p14="http://schemas.microsoft.com/office/powerpoint/2010/main" val="231555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6ADD20-DF2A-4F86-8876-8D065A6E10FD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19075" y="11430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헤어 살롱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5113C-A425-4901-BEBE-B4CCCAD07340}"/>
              </a:ext>
            </a:extLst>
          </p:cNvPr>
          <p:cNvSpPr txBox="1"/>
          <p:nvPr/>
        </p:nvSpPr>
        <p:spPr>
          <a:xfrm>
            <a:off x="10663666" y="160466"/>
            <a:ext cx="1425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Picture 2" descr="http://s3.ap-northeast-2.amazonaws.com/cloimage/home/rails/clo/public/ckeditor_assets/pictures/479/content_1.png">
            <a:extLst>
              <a:ext uri="{FF2B5EF4-FFF2-40B4-BE49-F238E27FC236}">
                <a16:creationId xmlns:a16="http://schemas.microsoft.com/office/drawing/2014/main" id="{99D982FD-7A1C-4CC9-84E2-C772AD7AB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7" y="1445073"/>
            <a:ext cx="2732088" cy="484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s3.ap-northeast-2.amazonaws.com/cloimage/home/rails/clo/public/ckeditor_assets/pictures/483/content_1.png">
            <a:extLst>
              <a:ext uri="{FF2B5EF4-FFF2-40B4-BE49-F238E27FC236}">
                <a16:creationId xmlns:a16="http://schemas.microsoft.com/office/drawing/2014/main" id="{18692730-A168-409D-ABD9-E23F14166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748" y="1415519"/>
            <a:ext cx="2743200" cy="487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s3.ap-northeast-2.amazonaws.com/cloimage/home/rails/clo/public/ckeditor_assets/pictures/484/content_2.png">
            <a:extLst>
              <a:ext uri="{FF2B5EF4-FFF2-40B4-BE49-F238E27FC236}">
                <a16:creationId xmlns:a16="http://schemas.microsoft.com/office/drawing/2014/main" id="{11EC88E2-46D4-496F-973C-1B8C376E0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37" y="1457945"/>
            <a:ext cx="2775592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9B7B67-F7E5-44C2-977B-0BE885566571}"/>
              </a:ext>
            </a:extLst>
          </p:cNvPr>
          <p:cNvSpPr txBox="1"/>
          <p:nvPr/>
        </p:nvSpPr>
        <p:spPr>
          <a:xfrm>
            <a:off x="612559" y="754802"/>
            <a:ext cx="477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여러분들은 </a:t>
            </a:r>
            <a:r>
              <a:rPr lang="ko-KR" altLang="en-US" dirty="0" err="1"/>
              <a:t>챗봇에</a:t>
            </a:r>
            <a:r>
              <a:rPr lang="ko-KR" altLang="en-US" dirty="0"/>
              <a:t> 대해 어떻게 생각하세요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23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6ADD20-DF2A-4F86-8876-8D065A6E10FD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19075" y="11430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헤어 살롱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5113C-A425-4901-BEBE-B4CCCAD07340}"/>
              </a:ext>
            </a:extLst>
          </p:cNvPr>
          <p:cNvSpPr txBox="1"/>
          <p:nvPr/>
        </p:nvSpPr>
        <p:spPr>
          <a:xfrm>
            <a:off x="10663666" y="160466"/>
            <a:ext cx="1425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9B7B67-F7E5-44C2-977B-0BE885566571}"/>
              </a:ext>
            </a:extLst>
          </p:cNvPr>
          <p:cNvSpPr txBox="1"/>
          <p:nvPr/>
        </p:nvSpPr>
        <p:spPr>
          <a:xfrm>
            <a:off x="319261" y="720296"/>
            <a:ext cx="455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hlinkClick r:id="rId2"/>
              </a:rPr>
              <a:t>챗봇메이트</a:t>
            </a:r>
            <a:r>
              <a:rPr lang="ko-KR" altLang="en-US" dirty="0">
                <a:hlinkClick r:id="rId2"/>
              </a:rPr>
              <a:t> 소개 </a:t>
            </a:r>
            <a:r>
              <a:rPr lang="en-US" altLang="ko-KR" dirty="0">
                <a:hlinkClick r:id="rId2"/>
              </a:rPr>
              <a:t>: www.chatbotmate.com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5" y="1089628"/>
            <a:ext cx="8543320" cy="554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8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6ADD20-DF2A-4F86-8876-8D065A6E10FD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19075" y="11430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헤어 살롱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5113C-A425-4901-BEBE-B4CCCAD07340}"/>
              </a:ext>
            </a:extLst>
          </p:cNvPr>
          <p:cNvSpPr txBox="1"/>
          <p:nvPr/>
        </p:nvSpPr>
        <p:spPr>
          <a:xfrm>
            <a:off x="10663666" y="160466"/>
            <a:ext cx="1425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3649FB-F41D-41C8-B2E1-D5AD04651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6" y="1049018"/>
            <a:ext cx="5350776" cy="56905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C3FDCC-C86B-4359-9D4F-951F8D919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661" y="1049018"/>
            <a:ext cx="6147477" cy="5622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3EC416-0B4B-4F16-96BC-16FA24D28825}"/>
              </a:ext>
            </a:extLst>
          </p:cNvPr>
          <p:cNvSpPr txBox="1"/>
          <p:nvPr/>
        </p:nvSpPr>
        <p:spPr>
          <a:xfrm>
            <a:off x="142043" y="619267"/>
            <a:ext cx="748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개발소스 다운로드</a:t>
            </a:r>
            <a:r>
              <a:rPr lang="en-US" altLang="ko-KR" dirty="0"/>
              <a:t>: http://chat.beginmate.com/MyChatBotSolution.zip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457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6ADD20-DF2A-4F86-8876-8D065A6E10FD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01031" y="539145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Azure Bot Service Channels Samples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5113C-A425-4901-BEBE-B4CCCAD07340}"/>
              </a:ext>
            </a:extLst>
          </p:cNvPr>
          <p:cNvSpPr txBox="1"/>
          <p:nvPr/>
        </p:nvSpPr>
        <p:spPr>
          <a:xfrm>
            <a:off x="10663666" y="160466"/>
            <a:ext cx="1425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87AFC3-92E2-4EB2-A87B-262A603C7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241696"/>
            <a:ext cx="2971800" cy="53873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58CC41-EB2B-431B-B18F-C13488862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80" y="1275986"/>
            <a:ext cx="2987040" cy="53187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B7822C-1602-484A-BCEA-0B1C3CB61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406" y="1275986"/>
            <a:ext cx="3581434" cy="53187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08D739-BB51-47BB-81EB-1343A366FCA3}"/>
              </a:ext>
            </a:extLst>
          </p:cNvPr>
          <p:cNvSpPr txBox="1"/>
          <p:nvPr/>
        </p:nvSpPr>
        <p:spPr>
          <a:xfrm>
            <a:off x="398869" y="914928"/>
            <a:ext cx="145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AZURE WEB CHAT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99704A-CBE7-455F-A92C-DFE56409BE9E}"/>
              </a:ext>
            </a:extLst>
          </p:cNvPr>
          <p:cNvSpPr txBox="1"/>
          <p:nvPr/>
        </p:nvSpPr>
        <p:spPr>
          <a:xfrm>
            <a:off x="4414609" y="964697"/>
            <a:ext cx="688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8AA2E3-1BBA-487F-A3C6-5490932A2B58}"/>
              </a:ext>
            </a:extLst>
          </p:cNvPr>
          <p:cNvSpPr txBox="1"/>
          <p:nvPr/>
        </p:nvSpPr>
        <p:spPr>
          <a:xfrm>
            <a:off x="8013584" y="1003363"/>
            <a:ext cx="651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SKYPE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19075" y="114300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헤어 살롱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구축하기</a:t>
            </a:r>
          </a:p>
        </p:txBody>
      </p:sp>
    </p:spTree>
    <p:extLst>
      <p:ext uri="{BB962C8B-B14F-4D97-AF65-F5344CB8AC3E}">
        <p14:creationId xmlns:p14="http://schemas.microsoft.com/office/powerpoint/2010/main" val="413398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46C5FD-C3AD-4469-84F2-8F6B11440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4B692-493E-4F0D-B986-D67A7E25AC40}"/>
              </a:ext>
            </a:extLst>
          </p:cNvPr>
          <p:cNvSpPr txBox="1"/>
          <p:nvPr/>
        </p:nvSpPr>
        <p:spPr>
          <a:xfrm>
            <a:off x="3247303" y="2247007"/>
            <a:ext cx="56973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by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Azure Cognitive Services</a:t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스마트한 </a:t>
            </a:r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챗봇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개발하기</a:t>
            </a:r>
          </a:p>
        </p:txBody>
      </p:sp>
    </p:spTree>
    <p:extLst>
      <p:ext uri="{BB962C8B-B14F-4D97-AF65-F5344CB8AC3E}">
        <p14:creationId xmlns:p14="http://schemas.microsoft.com/office/powerpoint/2010/main" val="1298603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6ADD20-DF2A-4F86-8876-8D065A6E10FD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19075" y="114300"/>
            <a:ext cx="518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4.1 Azure Cognitive Service – Face API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5113C-A425-4901-BEBE-B4CCCAD07340}"/>
              </a:ext>
            </a:extLst>
          </p:cNvPr>
          <p:cNvSpPr txBox="1"/>
          <p:nvPr/>
        </p:nvSpPr>
        <p:spPr>
          <a:xfrm>
            <a:off x="10663666" y="160466"/>
            <a:ext cx="1425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233406-A0F4-46BB-B1E7-30A32D52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7" y="2507472"/>
            <a:ext cx="2078780" cy="22750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6C57F5-3C2A-4D06-B7EF-13637A702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4" y="3791171"/>
            <a:ext cx="2127129" cy="23646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C5BB47-96D0-40F1-882A-B204FA06E1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742" y="3781782"/>
            <a:ext cx="1989646" cy="23740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045816-8173-4FAC-BD2F-CFE0A7419A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944" y="761987"/>
            <a:ext cx="2127129" cy="24866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711A3E5-62BE-4037-94DB-99EA202320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48" y="809145"/>
            <a:ext cx="2180435" cy="2439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095299-6181-423B-8DAE-40F40C79723B}"/>
              </a:ext>
            </a:extLst>
          </p:cNvPr>
          <p:cNvSpPr txBox="1"/>
          <p:nvPr/>
        </p:nvSpPr>
        <p:spPr>
          <a:xfrm>
            <a:off x="8095486" y="6165224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수염많은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강창훈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8F7B18-47A4-44B3-89F1-AEDAFA4D214D}"/>
              </a:ext>
            </a:extLst>
          </p:cNvPr>
          <p:cNvSpPr txBox="1"/>
          <p:nvPr/>
        </p:nvSpPr>
        <p:spPr>
          <a:xfrm>
            <a:off x="7700347" y="3325106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나름 깔끔한 강창훈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0.54   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ADC2BE-2A3F-40B3-841D-5BC5C7DD379E}"/>
              </a:ext>
            </a:extLst>
          </p:cNvPr>
          <p:cNvSpPr txBox="1"/>
          <p:nvPr/>
        </p:nvSpPr>
        <p:spPr>
          <a:xfrm>
            <a:off x="4799944" y="3335232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인상 고약한  둘째형님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920B79-EF76-4EB9-B9C3-5A4DFA00722D}"/>
              </a:ext>
            </a:extLst>
          </p:cNvPr>
          <p:cNvSpPr txBox="1"/>
          <p:nvPr/>
        </p:nvSpPr>
        <p:spPr>
          <a:xfrm>
            <a:off x="4987756" y="6165224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순딩이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세째형님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7DEF76-2575-4005-A3CC-BC55332BD08C}"/>
              </a:ext>
            </a:extLst>
          </p:cNvPr>
          <p:cNvSpPr txBox="1"/>
          <p:nvPr/>
        </p:nvSpPr>
        <p:spPr>
          <a:xfrm>
            <a:off x="924649" y="4835003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나이든 개발자 증명사진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473B96-181C-4C73-B492-BDAFB6C6A1AD}"/>
              </a:ext>
            </a:extLst>
          </p:cNvPr>
          <p:cNvSpPr txBox="1"/>
          <p:nvPr/>
        </p:nvSpPr>
        <p:spPr>
          <a:xfrm>
            <a:off x="634783" y="1055169"/>
            <a:ext cx="31059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나를 찾아줘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~~</a:t>
            </a:r>
            <a:b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 err="1"/>
              <a:t>FaceServiceClient.FindSimilarAsync</a:t>
            </a:r>
            <a:r>
              <a:rPr lang="en-US" altLang="ko-KR" sz="1400" dirty="0"/>
              <a:t>()</a:t>
            </a:r>
            <a:br>
              <a:rPr lang="en-US" altLang="ko-KR" sz="1400" dirty="0"/>
            </a:br>
            <a:r>
              <a:rPr lang="en-US" altLang="ko-KR" sz="1400" dirty="0" err="1"/>
              <a:t>FindSimilarMatchMode.</a:t>
            </a:r>
            <a:r>
              <a:rPr lang="en-US" altLang="ko-KR" sz="1400" dirty="0" err="1">
                <a:solidFill>
                  <a:srgbClr val="FF0000"/>
                </a:solidFill>
              </a:rPr>
              <a:t>matchFace</a:t>
            </a:r>
            <a:endParaRPr lang="ko-KR" altLang="en-US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468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6ADD20-DF2A-4F86-8876-8D065A6E10FD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19075" y="114300"/>
            <a:ext cx="518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4.2 Azure Cognitive Service – Face API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5113C-A425-4901-BEBE-B4CCCAD07340}"/>
              </a:ext>
            </a:extLst>
          </p:cNvPr>
          <p:cNvSpPr txBox="1"/>
          <p:nvPr/>
        </p:nvSpPr>
        <p:spPr>
          <a:xfrm>
            <a:off x="10663666" y="160466"/>
            <a:ext cx="1425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233406-A0F4-46BB-B1E7-30A32D52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7" y="2507472"/>
            <a:ext cx="2078780" cy="22750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7DEF76-2575-4005-A3CC-BC55332BD08C}"/>
              </a:ext>
            </a:extLst>
          </p:cNvPr>
          <p:cNvSpPr txBox="1"/>
          <p:nvPr/>
        </p:nvSpPr>
        <p:spPr>
          <a:xfrm>
            <a:off x="924649" y="4835003"/>
            <a:ext cx="16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나이든 개발자 증명사진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473B96-181C-4C73-B492-BDAFB6C6A1AD}"/>
              </a:ext>
            </a:extLst>
          </p:cNvPr>
          <p:cNvSpPr txBox="1"/>
          <p:nvPr/>
        </p:nvSpPr>
        <p:spPr>
          <a:xfrm>
            <a:off x="634783" y="1055169"/>
            <a:ext cx="31504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나를 찾아줘</a:t>
            </a:r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~~</a:t>
            </a:r>
            <a:b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 dirty="0" err="1"/>
              <a:t>FaceServiceClient.FindSimilarAsync</a:t>
            </a:r>
            <a:r>
              <a:rPr lang="en-US" altLang="ko-KR" sz="1400" dirty="0"/>
              <a:t>()</a:t>
            </a:r>
            <a:br>
              <a:rPr lang="en-US" altLang="ko-KR" sz="1400" dirty="0"/>
            </a:br>
            <a:r>
              <a:rPr lang="en-US" altLang="ko-KR" sz="1400" dirty="0" err="1"/>
              <a:t>FindSimilarMatchMode.</a:t>
            </a:r>
            <a:r>
              <a:rPr lang="en-US" altLang="ko-KR" sz="1400" dirty="0" err="1">
                <a:solidFill>
                  <a:srgbClr val="FF0000"/>
                </a:solidFill>
              </a:rPr>
              <a:t>matchPerson</a:t>
            </a:r>
            <a:endParaRPr lang="ko-KR" altLang="en-US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037C29-62E8-4F3A-90D5-ED028BBD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05" y="914401"/>
            <a:ext cx="4759295" cy="47667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AFFF89-6AE4-4D4D-8FDF-2D0F15B5DC5A}"/>
              </a:ext>
            </a:extLst>
          </p:cNvPr>
          <p:cNvSpPr txBox="1"/>
          <p:nvPr/>
        </p:nvSpPr>
        <p:spPr>
          <a:xfrm>
            <a:off x="6498946" y="5785168"/>
            <a:ext cx="2969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Asia Pacific MVP Summit -2017 in Seoul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770194-99F3-40A3-8086-822989722535}"/>
              </a:ext>
            </a:extLst>
          </p:cNvPr>
          <p:cNvSpPr/>
          <p:nvPr/>
        </p:nvSpPr>
        <p:spPr>
          <a:xfrm>
            <a:off x="9098280" y="2438400"/>
            <a:ext cx="845820" cy="990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16F76-AE39-43AE-B024-6E0B10B6FE0F}"/>
              </a:ext>
            </a:extLst>
          </p:cNvPr>
          <p:cNvSpPr txBox="1"/>
          <p:nvPr/>
        </p:nvSpPr>
        <p:spPr>
          <a:xfrm>
            <a:off x="10363200" y="250099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유사도 </a:t>
            </a:r>
            <a:r>
              <a:rPr lang="en-US" altLang="ko-KR" dirty="0"/>
              <a:t>0.55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310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B8C9523-EF95-4C72-839E-C3D7EFDF5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865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E9D0A4-A960-4BBE-9350-9251FFED2004}"/>
              </a:ext>
            </a:extLst>
          </p:cNvPr>
          <p:cNvSpPr txBox="1"/>
          <p:nvPr/>
        </p:nvSpPr>
        <p:spPr>
          <a:xfrm>
            <a:off x="6096000" y="1017300"/>
            <a:ext cx="58977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 구축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Azure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클라우드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이해하기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헤어 살롱 예약 </a:t>
            </a:r>
            <a:r>
              <a:rPr lang="ko-KR" altLang="en-US" sz="3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챗봇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구현하기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4.Cognitive</a:t>
            </a:r>
            <a:r>
              <a:rPr lang="ko-KR" altLang="en-US" sz="3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연동하기</a:t>
            </a:r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4452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0749C1-F76B-4C5B-A14E-6431DD335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5" y="960120"/>
            <a:ext cx="10012680" cy="42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8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46C5FD-C3AD-4469-84F2-8F6B11440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4B692-493E-4F0D-B986-D67A7E25AC40}"/>
              </a:ext>
            </a:extLst>
          </p:cNvPr>
          <p:cNvSpPr txBox="1"/>
          <p:nvPr/>
        </p:nvSpPr>
        <p:spPr>
          <a:xfrm>
            <a:off x="3777897" y="2247007"/>
            <a:ext cx="4636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 구축하기</a:t>
            </a:r>
          </a:p>
        </p:txBody>
      </p:sp>
    </p:spTree>
    <p:extLst>
      <p:ext uri="{BB962C8B-B14F-4D97-AF65-F5344CB8AC3E}">
        <p14:creationId xmlns:p14="http://schemas.microsoft.com/office/powerpoint/2010/main" val="1721716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19E93A-393D-4692-A51C-A058E8756E1F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619531-935E-4533-953B-FBE3732FCF4F}"/>
              </a:ext>
            </a:extLst>
          </p:cNvPr>
          <p:cNvSpPr txBox="1"/>
          <p:nvPr/>
        </p:nvSpPr>
        <p:spPr>
          <a:xfrm>
            <a:off x="219075" y="11430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 구축하기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5AA64-2CC0-4131-B46B-08ECFBE28FF7}"/>
              </a:ext>
            </a:extLst>
          </p:cNvPr>
          <p:cNvSpPr txBox="1"/>
          <p:nvPr/>
        </p:nvSpPr>
        <p:spPr>
          <a:xfrm>
            <a:off x="10663666" y="160466"/>
            <a:ext cx="1425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6F5A4-15A3-4F08-B60C-64F3508B6A9C}"/>
              </a:ext>
            </a:extLst>
          </p:cNvPr>
          <p:cNvSpPr txBox="1"/>
          <p:nvPr/>
        </p:nvSpPr>
        <p:spPr>
          <a:xfrm>
            <a:off x="497149" y="668145"/>
            <a:ext cx="10644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1.1 Visual Studio 2017 Community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https://www.visualstudio.com/ko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29D495-5D4B-4931-AC05-CE8EDB3CE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5" y="1449220"/>
            <a:ext cx="10716596" cy="514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6ADD20-DF2A-4F86-8876-8D065A6E10FD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19075" y="11430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 구축하기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5113C-A425-4901-BEBE-B4CCCAD07340}"/>
              </a:ext>
            </a:extLst>
          </p:cNvPr>
          <p:cNvSpPr txBox="1"/>
          <p:nvPr/>
        </p:nvSpPr>
        <p:spPr>
          <a:xfrm>
            <a:off x="10663666" y="160466"/>
            <a:ext cx="1425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6F5A4-15A3-4F08-B60C-64F3508B6A9C}"/>
              </a:ext>
            </a:extLst>
          </p:cNvPr>
          <p:cNvSpPr txBox="1"/>
          <p:nvPr/>
        </p:nvSpPr>
        <p:spPr>
          <a:xfrm>
            <a:off x="559293" y="1003175"/>
            <a:ext cx="106443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1.2 Bot </a:t>
            </a:r>
            <a:r>
              <a:rPr lang="ko-KR" altLang="en-US" dirty="0"/>
              <a:t>개발 템플릿 설치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https://dev.botframework.com/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>
                <a:hlinkClick r:id="rId3"/>
              </a:rPr>
              <a:t>https://docs.microsoft.com/en-us/azure/bot-service/dotnet/bot-builder-dotnet-quickstart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http://aka.ms/bf-bc-vstemplate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http://aka.ms/bf-bc-vscontrollertemplate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http://aka.ms/bf-bc-vsdialogtemplate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1.3 </a:t>
            </a:r>
            <a:r>
              <a:rPr lang="ko-KR" altLang="en-US" dirty="0"/>
              <a:t>에뮬레이터 다운로드 설치 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b="1" dirty="0">
                <a:hlinkClick r:id="rId7"/>
              </a:rPr>
              <a:t>https://github.com/Microsoft/BotFramework-Emulator/releases</a:t>
            </a:r>
            <a:endParaRPr lang="en-US" altLang="ko-KR" b="1" dirty="0"/>
          </a:p>
          <a:p>
            <a:r>
              <a:rPr lang="en-US" altLang="ko-KR" b="1" dirty="0"/>
              <a:t>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506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719E93A-393D-4692-A51C-A058E8756E1F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619531-935E-4533-953B-FBE3732FCF4F}"/>
              </a:ext>
            </a:extLst>
          </p:cNvPr>
          <p:cNvSpPr txBox="1"/>
          <p:nvPr/>
        </p:nvSpPr>
        <p:spPr>
          <a:xfrm>
            <a:off x="219075" y="114300"/>
            <a:ext cx="464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 구축하기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개발정보제공 사이트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5AA64-2CC0-4131-B46B-08ECFBE28FF7}"/>
              </a:ext>
            </a:extLst>
          </p:cNvPr>
          <p:cNvSpPr txBox="1"/>
          <p:nvPr/>
        </p:nvSpPr>
        <p:spPr>
          <a:xfrm>
            <a:off x="10663666" y="160466"/>
            <a:ext cx="1425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Chatbot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9FCA2D-A054-47C3-85AE-89A3F094B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44" y="1399639"/>
            <a:ext cx="5693434" cy="5001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ECB10A-2FDF-4108-A151-36136F9A81D8}"/>
              </a:ext>
            </a:extLst>
          </p:cNvPr>
          <p:cNvSpPr txBox="1"/>
          <p:nvPr/>
        </p:nvSpPr>
        <p:spPr>
          <a:xfrm>
            <a:off x="47970" y="633801"/>
            <a:ext cx="959852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스타트업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팀빌딩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플랫폼 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㈜</a:t>
            </a:r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</a:rPr>
              <a:t>비긴메이트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HTTPS://WWW.BEGINMATE.COM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ko-KR" altLang="en-US" sz="1400" dirty="0"/>
              <a:t>융합기술정보제공사이트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믹스드코드닷컴</a:t>
            </a:r>
            <a:r>
              <a:rPr lang="ko-KR" altLang="en-US" sz="1400" dirty="0"/>
              <a:t> 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HTTPS://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WWW</a:t>
            </a:r>
            <a:r>
              <a:rPr lang="en-US" altLang="ko-KR" sz="1400" dirty="0">
                <a:solidFill>
                  <a:srgbClr val="FF0000"/>
                </a:solidFill>
                <a:hlinkClick r:id="rId4"/>
              </a:rPr>
              <a:t>.MIXEDCODE.COM</a:t>
            </a:r>
            <a:r>
              <a:rPr lang="en-US" altLang="ko-KR" sz="1400" dirty="0">
                <a:solidFill>
                  <a:srgbClr val="FF0000"/>
                </a:solidFill>
              </a:rPr>
              <a:t>  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ARCHITECTURE &gt;CLOUD&amp;SERVER</a:t>
            </a:r>
            <a:b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</a:b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4" y="1431988"/>
            <a:ext cx="6016663" cy="49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6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146C5FD-C3AD-4469-84F2-8F6B11440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4B692-493E-4F0D-B986-D67A7E25AC40}"/>
              </a:ext>
            </a:extLst>
          </p:cNvPr>
          <p:cNvSpPr txBox="1"/>
          <p:nvPr/>
        </p:nvSpPr>
        <p:spPr>
          <a:xfrm>
            <a:off x="3110250" y="2247007"/>
            <a:ext cx="59715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Smart </a:t>
            </a:r>
            <a:r>
              <a:rPr lang="en-US" altLang="ko-KR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Chatbot</a:t>
            </a:r>
            <a:b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2.Azure </a:t>
            </a:r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이해하기</a:t>
            </a:r>
          </a:p>
        </p:txBody>
      </p:sp>
    </p:spTree>
    <p:extLst>
      <p:ext uri="{BB962C8B-B14F-4D97-AF65-F5344CB8AC3E}">
        <p14:creationId xmlns:p14="http://schemas.microsoft.com/office/powerpoint/2010/main" val="122688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19075" y="114300"/>
            <a:ext cx="283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Azure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이해하기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D07BA0-40C7-4475-8BA2-98E0ED9EA774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BA7155-1DD6-48FD-AE5A-EA1847E5FCD0}"/>
              </a:ext>
            </a:extLst>
          </p:cNvPr>
          <p:cNvSpPr/>
          <p:nvPr/>
        </p:nvSpPr>
        <p:spPr bwMode="auto">
          <a:xfrm>
            <a:off x="1243553" y="1412875"/>
            <a:ext cx="2162343" cy="16875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>
              <a:defRPr/>
            </a:pPr>
            <a:endParaRPr lang="ko-KR" altLang="en-US" sz="3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1A9F333-99EC-4DA7-B60F-2C832EDD8AE6}"/>
              </a:ext>
            </a:extLst>
          </p:cNvPr>
          <p:cNvSpPr/>
          <p:nvPr/>
        </p:nvSpPr>
        <p:spPr bwMode="auto">
          <a:xfrm>
            <a:off x="1267402" y="4089400"/>
            <a:ext cx="4412133" cy="3349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ko-KR" altLang="en-US" sz="1600" b="1" spc="50">
                <a:solidFill>
                  <a:srgbClr val="0070C0"/>
                </a:solidFill>
                <a:latin typeface="+mn-ea"/>
              </a:rPr>
              <a:t>하드웨어</a:t>
            </a:r>
            <a:endParaRPr lang="ko-KR" altLang="en-US" sz="16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FAAA99-DBFC-4861-BEB8-0DCA1C5F22F4}"/>
              </a:ext>
            </a:extLst>
          </p:cNvPr>
          <p:cNvSpPr/>
          <p:nvPr/>
        </p:nvSpPr>
        <p:spPr bwMode="auto">
          <a:xfrm>
            <a:off x="1255477" y="3673476"/>
            <a:ext cx="4412133" cy="333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en-US" altLang="ko-KR" sz="1600" b="1" spc="50" dirty="0">
                <a:solidFill>
                  <a:srgbClr val="0070C0"/>
                </a:solidFill>
                <a:latin typeface="+mn-ea"/>
              </a:rPr>
              <a:t>Windows( HOST OS )</a:t>
            </a:r>
            <a:endParaRPr lang="ko-KR" altLang="en-US" sz="16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C540EB-5468-4EC5-B44D-25ADDAE6B1B5}"/>
              </a:ext>
            </a:extLst>
          </p:cNvPr>
          <p:cNvSpPr/>
          <p:nvPr/>
        </p:nvSpPr>
        <p:spPr bwMode="auto">
          <a:xfrm>
            <a:off x="1253491" y="3255963"/>
            <a:ext cx="4412133" cy="3349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ko-KR" altLang="en-US" sz="1200" b="1" spc="50" dirty="0">
                <a:solidFill>
                  <a:srgbClr val="0070C0"/>
                </a:solidFill>
                <a:latin typeface="+mn-ea"/>
              </a:rPr>
              <a:t>가상화 소프트웨어</a:t>
            </a:r>
          </a:p>
        </p:txBody>
      </p:sp>
      <p:sp>
        <p:nvSpPr>
          <p:cNvPr id="27" name="TextBox 6">
            <a:extLst>
              <a:ext uri="{FF2B5EF4-FFF2-40B4-BE49-F238E27FC236}">
                <a16:creationId xmlns:a16="http://schemas.microsoft.com/office/drawing/2014/main" id="{815FE8AC-551A-4342-8C6F-FCB5E62B6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062" y="4522497"/>
            <a:ext cx="4424437" cy="14465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br>
              <a:rPr lang="en-US" altLang="ko-KR" sz="2400" b="1" dirty="0">
                <a:latin typeface="+mn-ea"/>
                <a:ea typeface="+mn-ea"/>
                <a:cs typeface="Estrangelo Edessa"/>
              </a:rPr>
            </a:br>
            <a:r>
              <a:rPr lang="ko-KR" altLang="en-US" sz="2400" b="1" dirty="0">
                <a:latin typeface="+mn-ea"/>
                <a:ea typeface="+mn-ea"/>
                <a:cs typeface="Estrangelo Edessa"/>
              </a:rPr>
              <a:t>호스트 가상화 기술 환경</a:t>
            </a:r>
            <a:br>
              <a:rPr lang="en-US" altLang="ko-KR" sz="2400" b="1" dirty="0">
                <a:latin typeface="+mn-ea"/>
                <a:ea typeface="+mn-ea"/>
                <a:cs typeface="Estrangelo Edessa"/>
              </a:rPr>
            </a:br>
            <a:r>
              <a:rPr lang="en-US" altLang="ko-KR" sz="2400" b="1" dirty="0">
                <a:latin typeface="+mn-ea"/>
                <a:ea typeface="+mn-ea"/>
                <a:cs typeface="Estrangelo Edessa"/>
              </a:rPr>
              <a:t> </a:t>
            </a:r>
            <a:r>
              <a:rPr lang="en-US" altLang="ko-KR" sz="1600" b="1" dirty="0">
                <a:latin typeface="+mn-ea"/>
                <a:ea typeface="+mn-ea"/>
                <a:cs typeface="Estrangelo Edessa"/>
              </a:rPr>
              <a:t>VM WARE, </a:t>
            </a:r>
            <a:r>
              <a:rPr lang="en-US" altLang="ko-KR" sz="1600" b="1">
                <a:latin typeface="+mn-ea"/>
                <a:ea typeface="+mn-ea"/>
                <a:cs typeface="Estrangelo Edessa"/>
              </a:rPr>
              <a:t>Oracle VirtualBox</a:t>
            </a:r>
            <a:br>
              <a:rPr lang="en-US" altLang="ko-KR" sz="1600" b="1" dirty="0">
                <a:latin typeface="+mn-ea"/>
                <a:ea typeface="+mn-ea"/>
                <a:cs typeface="Estrangelo Edessa"/>
              </a:rPr>
            </a:br>
            <a:endParaRPr lang="ko-KR" altLang="en-US" sz="1600" b="1" dirty="0">
              <a:latin typeface="+mn-ea"/>
              <a:ea typeface="+mn-ea"/>
              <a:cs typeface="Estrangelo Edess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E69C4D-96BC-43DF-9CB4-5DCFA8BB1FF3}"/>
              </a:ext>
            </a:extLst>
          </p:cNvPr>
          <p:cNvSpPr/>
          <p:nvPr/>
        </p:nvSpPr>
        <p:spPr bwMode="auto">
          <a:xfrm>
            <a:off x="1362800" y="2749550"/>
            <a:ext cx="1959623" cy="3349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ko-KR" altLang="en-US" sz="1200" b="1" spc="50" dirty="0">
                <a:solidFill>
                  <a:srgbClr val="0070C0"/>
                </a:solidFill>
                <a:latin typeface="+mn-ea"/>
              </a:rPr>
              <a:t>게스트 </a:t>
            </a:r>
            <a:r>
              <a:rPr lang="en-US" altLang="ko-KR" sz="1200" b="1" spc="50" dirty="0">
                <a:solidFill>
                  <a:srgbClr val="0070C0"/>
                </a:solidFill>
                <a:latin typeface="+mn-ea"/>
              </a:rPr>
              <a:t>O/S</a:t>
            </a:r>
            <a:endParaRPr lang="ko-KR" altLang="en-US" sz="1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0829FA-A113-4FE2-9BE9-D827644ED8E8}"/>
              </a:ext>
            </a:extLst>
          </p:cNvPr>
          <p:cNvSpPr/>
          <p:nvPr/>
        </p:nvSpPr>
        <p:spPr bwMode="auto">
          <a:xfrm>
            <a:off x="1362800" y="2325689"/>
            <a:ext cx="1957636" cy="333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ko-KR" altLang="en-US" sz="1200" b="1" spc="50" dirty="0">
                <a:solidFill>
                  <a:srgbClr val="0070C0"/>
                </a:solidFill>
                <a:latin typeface="+mn-ea"/>
              </a:rPr>
              <a:t>미들웨어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525E69-A29C-429D-B71E-DDBBE812CB95}"/>
              </a:ext>
            </a:extLst>
          </p:cNvPr>
          <p:cNvSpPr/>
          <p:nvPr/>
        </p:nvSpPr>
        <p:spPr bwMode="auto">
          <a:xfrm>
            <a:off x="1344913" y="1900238"/>
            <a:ext cx="1957634" cy="333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en-US" altLang="ko-KR" sz="1200" b="1" spc="50" dirty="0">
                <a:solidFill>
                  <a:srgbClr val="0070C0"/>
                </a:solidFill>
                <a:latin typeface="+mn-ea"/>
              </a:rPr>
              <a:t>Application</a:t>
            </a:r>
            <a:endParaRPr lang="ko-KR" altLang="en-US" sz="1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A5818A02-B2BF-477F-BB59-519E172FD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0" y="1441838"/>
            <a:ext cx="1508305" cy="3385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rgbClr val="7030A0"/>
                </a:solidFill>
                <a:latin typeface="+mn-ea"/>
                <a:ea typeface="+mn-ea"/>
                <a:cs typeface="Estrangelo Edessa"/>
              </a:rPr>
              <a:t>가상환경</a:t>
            </a:r>
            <a:r>
              <a:rPr lang="en-US" altLang="ko-KR" sz="1600">
                <a:solidFill>
                  <a:srgbClr val="7030A0"/>
                </a:solidFill>
                <a:latin typeface="+mn-ea"/>
                <a:ea typeface="+mn-ea"/>
                <a:cs typeface="Estrangelo Edessa"/>
              </a:rPr>
              <a:t>1</a:t>
            </a:r>
            <a:endParaRPr lang="ko-KR" altLang="en-US" sz="1600">
              <a:solidFill>
                <a:srgbClr val="7030A0"/>
              </a:solidFill>
              <a:latin typeface="+mn-ea"/>
              <a:ea typeface="+mn-ea"/>
              <a:cs typeface="Estrangelo Edess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EFD5B4B-FE42-444E-9C94-A9BB0C88BCBE}"/>
              </a:ext>
            </a:extLst>
          </p:cNvPr>
          <p:cNvSpPr/>
          <p:nvPr/>
        </p:nvSpPr>
        <p:spPr bwMode="auto">
          <a:xfrm>
            <a:off x="3503281" y="1412875"/>
            <a:ext cx="2162343" cy="168751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>
              <a:defRPr/>
            </a:pPr>
            <a:endParaRPr lang="ko-KR" altLang="en-US" sz="3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56505-B467-47EB-AD6D-6CE28F1BDCBF}"/>
              </a:ext>
            </a:extLst>
          </p:cNvPr>
          <p:cNvSpPr/>
          <p:nvPr/>
        </p:nvSpPr>
        <p:spPr bwMode="auto">
          <a:xfrm>
            <a:off x="3622528" y="2749550"/>
            <a:ext cx="1959623" cy="3349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ko-KR" altLang="en-US" sz="1200" b="1" spc="50" dirty="0">
                <a:solidFill>
                  <a:srgbClr val="0070C0"/>
                </a:solidFill>
                <a:latin typeface="+mn-ea"/>
              </a:rPr>
              <a:t>게스트 </a:t>
            </a:r>
            <a:r>
              <a:rPr lang="en-US" altLang="ko-KR" sz="1200" b="1" spc="50" dirty="0">
                <a:solidFill>
                  <a:srgbClr val="0070C0"/>
                </a:solidFill>
                <a:latin typeface="+mn-ea"/>
              </a:rPr>
              <a:t>O/S</a:t>
            </a:r>
            <a:endParaRPr lang="ko-KR" altLang="en-US" sz="1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E7F4D8F-6325-49A0-8884-511EFE9357A2}"/>
              </a:ext>
            </a:extLst>
          </p:cNvPr>
          <p:cNvSpPr/>
          <p:nvPr/>
        </p:nvSpPr>
        <p:spPr bwMode="auto">
          <a:xfrm>
            <a:off x="3622528" y="2325689"/>
            <a:ext cx="1957634" cy="333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ko-KR" altLang="en-US" sz="1200" b="1" spc="50" dirty="0">
                <a:solidFill>
                  <a:srgbClr val="0070C0"/>
                </a:solidFill>
                <a:latin typeface="+mn-ea"/>
              </a:rPr>
              <a:t>미들웨어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895E3E8-856E-45E1-A319-49C642D0C60B}"/>
              </a:ext>
            </a:extLst>
          </p:cNvPr>
          <p:cNvSpPr/>
          <p:nvPr/>
        </p:nvSpPr>
        <p:spPr bwMode="auto">
          <a:xfrm>
            <a:off x="3604640" y="1900238"/>
            <a:ext cx="1957636" cy="3333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en-US" altLang="ko-KR" sz="1200" b="1" spc="50" dirty="0">
                <a:solidFill>
                  <a:srgbClr val="0070C0"/>
                </a:solidFill>
                <a:latin typeface="+mn-ea"/>
              </a:rPr>
              <a:t>Application</a:t>
            </a:r>
            <a:endParaRPr lang="ko-KR" altLang="en-US" sz="1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281CD95C-5487-4785-B0AE-88EE2D30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113" y="1441838"/>
            <a:ext cx="1508306" cy="33851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600" dirty="0">
                <a:solidFill>
                  <a:srgbClr val="7030A0"/>
                </a:solidFill>
                <a:latin typeface="+mn-ea"/>
                <a:ea typeface="+mn-ea"/>
                <a:cs typeface="Estrangelo Edessa"/>
              </a:rPr>
              <a:t>가상환경</a:t>
            </a:r>
            <a:r>
              <a:rPr lang="en-US" altLang="ko-KR" sz="1600" dirty="0">
                <a:solidFill>
                  <a:srgbClr val="7030A0"/>
                </a:solidFill>
                <a:latin typeface="+mn-ea"/>
                <a:ea typeface="+mn-ea"/>
                <a:cs typeface="Estrangelo Edessa"/>
              </a:rPr>
              <a:t>2</a:t>
            </a:r>
            <a:endParaRPr lang="ko-KR" altLang="en-US" sz="1600" dirty="0">
              <a:solidFill>
                <a:srgbClr val="7030A0"/>
              </a:solidFill>
              <a:latin typeface="+mn-ea"/>
              <a:ea typeface="+mn-ea"/>
              <a:cs typeface="Estrangelo Edess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D2D8A63-CD36-4D28-976F-27993CA6DB63}"/>
              </a:ext>
            </a:extLst>
          </p:cNvPr>
          <p:cNvSpPr/>
          <p:nvPr/>
        </p:nvSpPr>
        <p:spPr bwMode="auto">
          <a:xfrm>
            <a:off x="6666136" y="1378241"/>
            <a:ext cx="4784877" cy="21212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>
              <a:defRPr/>
            </a:pPr>
            <a:endParaRPr lang="ko-KR" altLang="en-US" sz="3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5BFE10-F7AB-4918-AE91-9A4795EA8826}"/>
              </a:ext>
            </a:extLst>
          </p:cNvPr>
          <p:cNvSpPr/>
          <p:nvPr/>
        </p:nvSpPr>
        <p:spPr bwMode="auto">
          <a:xfrm>
            <a:off x="6678575" y="4057587"/>
            <a:ext cx="478487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ko-KR" altLang="en-US" sz="1600" b="1" spc="50">
                <a:solidFill>
                  <a:srgbClr val="0070C0"/>
                </a:solidFill>
                <a:latin typeface="+mn-ea"/>
              </a:rPr>
              <a:t>하드웨어</a:t>
            </a:r>
            <a:endParaRPr lang="ko-KR" altLang="en-US" sz="16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2B92282-2BFC-4EE5-A9F3-87368BA333FF}"/>
              </a:ext>
            </a:extLst>
          </p:cNvPr>
          <p:cNvSpPr/>
          <p:nvPr/>
        </p:nvSpPr>
        <p:spPr bwMode="auto">
          <a:xfrm>
            <a:off x="6666136" y="3582714"/>
            <a:ext cx="4784877" cy="3709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en-US" altLang="ko-KR" sz="1600" b="1" spc="50" dirty="0">
                <a:solidFill>
                  <a:srgbClr val="0070C0"/>
                </a:solidFill>
                <a:latin typeface="+mn-ea"/>
              </a:rPr>
              <a:t>Hypervisor </a:t>
            </a:r>
            <a:endParaRPr lang="ko-KR" altLang="en-US" sz="16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1" name="TextBox 12">
            <a:extLst>
              <a:ext uri="{FF2B5EF4-FFF2-40B4-BE49-F238E27FC236}">
                <a16:creationId xmlns:a16="http://schemas.microsoft.com/office/drawing/2014/main" id="{6FBFB40F-4C63-43BF-90B5-214778B22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575" y="4584053"/>
            <a:ext cx="4792981" cy="132343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9pPr>
          </a:lstStyle>
          <a:p>
            <a:pPr algn="ctr" latinLnBrk="0">
              <a:spcBef>
                <a:spcPct val="0"/>
              </a:spcBef>
              <a:buFontTx/>
              <a:buNone/>
            </a:pPr>
            <a:br>
              <a:rPr lang="en-US" altLang="ko-KR" sz="2400" b="1" dirty="0">
                <a:latin typeface="+mn-ea"/>
                <a:ea typeface="+mn-ea"/>
                <a:cs typeface="Estrangelo Edessa"/>
              </a:rPr>
            </a:br>
            <a:r>
              <a:rPr lang="ko-KR" altLang="en-US" sz="2400" b="1" dirty="0" err="1">
                <a:latin typeface="+mn-ea"/>
                <a:ea typeface="+mn-ea"/>
                <a:cs typeface="Estrangelo Edessa"/>
              </a:rPr>
              <a:t>하이퍼바이저</a:t>
            </a:r>
            <a:r>
              <a:rPr lang="ko-KR" altLang="en-US" sz="2400" b="1" dirty="0">
                <a:latin typeface="+mn-ea"/>
                <a:ea typeface="+mn-ea"/>
                <a:cs typeface="Estrangelo Edessa"/>
              </a:rPr>
              <a:t> 가상화 기술 환경</a:t>
            </a:r>
            <a:br>
              <a:rPr lang="en-US" altLang="ko-KR" sz="2400" b="1" dirty="0">
                <a:latin typeface="+mn-ea"/>
                <a:ea typeface="+mn-ea"/>
                <a:cs typeface="Estrangelo Edessa"/>
              </a:rPr>
            </a:br>
            <a:r>
              <a:rPr lang="en-US" altLang="ko-KR" sz="1600" b="1" dirty="0">
                <a:latin typeface="+mn-ea"/>
                <a:ea typeface="+mn-ea"/>
                <a:cs typeface="Estrangelo Edessa"/>
              </a:rPr>
              <a:t>MS-</a:t>
            </a:r>
            <a:r>
              <a:rPr lang="en-US" altLang="ko-KR" sz="1600" b="1" dirty="0" err="1">
                <a:latin typeface="+mn-ea"/>
                <a:ea typeface="+mn-ea"/>
                <a:cs typeface="Estrangelo Edessa"/>
              </a:rPr>
              <a:t>HyperV,Citrix</a:t>
            </a:r>
            <a:r>
              <a:rPr lang="en-US" altLang="ko-KR" sz="1600" b="1" dirty="0">
                <a:latin typeface="+mn-ea"/>
                <a:ea typeface="+mn-ea"/>
                <a:cs typeface="Estrangelo Edessa"/>
              </a:rPr>
              <a:t> </a:t>
            </a:r>
            <a:r>
              <a:rPr lang="en-US" altLang="ko-KR" sz="1600" b="1" dirty="0" err="1">
                <a:latin typeface="+mn-ea"/>
                <a:ea typeface="+mn-ea"/>
                <a:cs typeface="Estrangelo Edessa"/>
              </a:rPr>
              <a:t>XenServer</a:t>
            </a:r>
            <a:br>
              <a:rPr lang="en-US" altLang="ko-KR" sz="1600" b="1" dirty="0">
                <a:latin typeface="+mn-ea"/>
                <a:ea typeface="+mn-ea"/>
                <a:cs typeface="Estrangelo Edessa"/>
              </a:rPr>
            </a:br>
            <a:endParaRPr lang="en-US" altLang="ko-KR" sz="1600" b="1" dirty="0">
              <a:latin typeface="+mn-ea"/>
              <a:ea typeface="+mn-ea"/>
              <a:cs typeface="Estrangelo Edess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C7C3B83-976F-4634-B5A6-A3799FE6607A}"/>
              </a:ext>
            </a:extLst>
          </p:cNvPr>
          <p:cNvSpPr/>
          <p:nvPr/>
        </p:nvSpPr>
        <p:spPr bwMode="auto">
          <a:xfrm>
            <a:off x="6720038" y="1472132"/>
            <a:ext cx="2270122" cy="18760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>
              <a:defRPr/>
            </a:pPr>
            <a:endParaRPr lang="ko-KR" altLang="en-US" sz="3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269DA36-13CC-4711-8579-5AC04FD39E80}"/>
              </a:ext>
            </a:extLst>
          </p:cNvPr>
          <p:cNvSpPr/>
          <p:nvPr/>
        </p:nvSpPr>
        <p:spPr bwMode="auto">
          <a:xfrm>
            <a:off x="6846502" y="3033975"/>
            <a:ext cx="2056585" cy="3709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en-US" altLang="ko-KR" sz="1200" b="1" spc="50" dirty="0">
                <a:solidFill>
                  <a:srgbClr val="0070C0"/>
                </a:solidFill>
                <a:latin typeface="+mn-ea"/>
              </a:rPr>
              <a:t>O/S</a:t>
            </a:r>
            <a:endParaRPr lang="ko-KR" altLang="en-US" sz="1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BA809A4-5A10-4A8C-9195-57B62DC0A03F}"/>
              </a:ext>
            </a:extLst>
          </p:cNvPr>
          <p:cNvSpPr/>
          <p:nvPr/>
        </p:nvSpPr>
        <p:spPr bwMode="auto">
          <a:xfrm>
            <a:off x="6846502" y="2550075"/>
            <a:ext cx="2054512" cy="3709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ko-KR" altLang="en-US" sz="1200" b="1" spc="50" dirty="0">
                <a:solidFill>
                  <a:srgbClr val="0070C0"/>
                </a:solidFill>
                <a:latin typeface="+mn-ea"/>
              </a:rPr>
              <a:t>미들웨어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28FF967-A4EB-4587-A838-CF4A8A314740}"/>
              </a:ext>
            </a:extLst>
          </p:cNvPr>
          <p:cNvSpPr/>
          <p:nvPr/>
        </p:nvSpPr>
        <p:spPr bwMode="auto">
          <a:xfrm>
            <a:off x="6827843" y="2066174"/>
            <a:ext cx="2054513" cy="3709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en-US" altLang="ko-KR" sz="1200" b="1" spc="50" dirty="0">
                <a:solidFill>
                  <a:srgbClr val="0070C0"/>
                </a:solidFill>
                <a:latin typeface="+mn-ea"/>
              </a:rPr>
              <a:t>Application</a:t>
            </a:r>
            <a:endParaRPr lang="ko-KR" altLang="en-US" sz="1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F0575365-2B6B-4992-918F-B126FFAAF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869" y="1546414"/>
            <a:ext cx="1582070" cy="3846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rgbClr val="7030A0"/>
                </a:solidFill>
                <a:latin typeface="+mn-ea"/>
                <a:ea typeface="+mn-ea"/>
                <a:cs typeface="Estrangelo Edessa"/>
              </a:rPr>
              <a:t>가상환경</a:t>
            </a:r>
            <a:r>
              <a:rPr lang="en-US" altLang="ko-KR" sz="1600">
                <a:solidFill>
                  <a:srgbClr val="7030A0"/>
                </a:solidFill>
                <a:latin typeface="+mn-ea"/>
                <a:ea typeface="+mn-ea"/>
                <a:cs typeface="Estrangelo Edessa"/>
              </a:rPr>
              <a:t>1</a:t>
            </a:r>
            <a:endParaRPr lang="ko-KR" altLang="en-US" sz="1600">
              <a:solidFill>
                <a:srgbClr val="7030A0"/>
              </a:solidFill>
              <a:latin typeface="+mn-ea"/>
              <a:ea typeface="+mn-ea"/>
              <a:cs typeface="Estrangelo Edess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5BC45E8-0478-4B1D-81C1-054A7B0C2E6B}"/>
              </a:ext>
            </a:extLst>
          </p:cNvPr>
          <p:cNvSpPr/>
          <p:nvPr/>
        </p:nvSpPr>
        <p:spPr bwMode="auto">
          <a:xfrm>
            <a:off x="9052355" y="1472132"/>
            <a:ext cx="2268049" cy="18760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>
              <a:defRPr/>
            </a:pPr>
            <a:endParaRPr lang="ko-KR" altLang="en-US" sz="3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1CD281B-EB9F-4329-8451-01E82603AAF9}"/>
              </a:ext>
            </a:extLst>
          </p:cNvPr>
          <p:cNvSpPr/>
          <p:nvPr/>
        </p:nvSpPr>
        <p:spPr bwMode="auto">
          <a:xfrm>
            <a:off x="9178818" y="3033975"/>
            <a:ext cx="2054513" cy="3709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en-US" altLang="ko-KR" sz="1200" b="1" spc="50" dirty="0">
                <a:solidFill>
                  <a:srgbClr val="0070C0"/>
                </a:solidFill>
                <a:latin typeface="+mn-ea"/>
              </a:rPr>
              <a:t>O/S</a:t>
            </a:r>
            <a:endParaRPr lang="ko-KR" altLang="en-US" sz="1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D784FAB-D33F-4681-807C-CF6F917FC934}"/>
              </a:ext>
            </a:extLst>
          </p:cNvPr>
          <p:cNvSpPr/>
          <p:nvPr/>
        </p:nvSpPr>
        <p:spPr bwMode="auto">
          <a:xfrm>
            <a:off x="9178818" y="2550075"/>
            <a:ext cx="2052439" cy="3709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ko-KR" altLang="en-US" sz="1200" b="1" spc="50" dirty="0">
                <a:solidFill>
                  <a:srgbClr val="0070C0"/>
                </a:solidFill>
                <a:latin typeface="+mn-ea"/>
              </a:rPr>
              <a:t>미들웨어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FD629E6-DDAF-43A2-A415-ECD7FA92920A}"/>
              </a:ext>
            </a:extLst>
          </p:cNvPr>
          <p:cNvSpPr/>
          <p:nvPr/>
        </p:nvSpPr>
        <p:spPr bwMode="auto">
          <a:xfrm>
            <a:off x="9160161" y="2066174"/>
            <a:ext cx="2052439" cy="3709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anchor="ctr"/>
          <a:lstStyle/>
          <a:p>
            <a:pPr algn="ctr">
              <a:defRPr/>
            </a:pPr>
            <a:r>
              <a:rPr lang="en-US" altLang="ko-KR" sz="1200" b="1" spc="50" dirty="0">
                <a:solidFill>
                  <a:srgbClr val="0070C0"/>
                </a:solidFill>
                <a:latin typeface="+mn-ea"/>
              </a:rPr>
              <a:t>Application</a:t>
            </a:r>
            <a:endParaRPr lang="ko-KR" altLang="en-US" sz="1200" b="1" spc="5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51" name="TextBox 7">
            <a:extLst>
              <a:ext uri="{FF2B5EF4-FFF2-40B4-BE49-F238E27FC236}">
                <a16:creationId xmlns:a16="http://schemas.microsoft.com/office/drawing/2014/main" id="{005AF156-53C4-49A6-8982-AA23BF0D5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8418" y="1546414"/>
            <a:ext cx="1582070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HY얕은샘물M" panose="02030600000101010101" pitchFamily="18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600" dirty="0">
                <a:solidFill>
                  <a:srgbClr val="7030A0"/>
                </a:solidFill>
                <a:latin typeface="+mn-ea"/>
                <a:ea typeface="+mn-ea"/>
                <a:cs typeface="Estrangelo Edessa"/>
              </a:rPr>
              <a:t>가상환경</a:t>
            </a:r>
            <a:r>
              <a:rPr lang="en-US" altLang="ko-KR" sz="1600" dirty="0">
                <a:solidFill>
                  <a:srgbClr val="7030A0"/>
                </a:solidFill>
                <a:latin typeface="+mn-ea"/>
                <a:ea typeface="+mn-ea"/>
                <a:cs typeface="Estrangelo Edessa"/>
              </a:rPr>
              <a:t>2</a:t>
            </a:r>
            <a:endParaRPr lang="ko-KR" altLang="en-US" sz="1600" dirty="0">
              <a:solidFill>
                <a:srgbClr val="7030A0"/>
              </a:solidFill>
              <a:latin typeface="+mn-ea"/>
              <a:ea typeface="+mn-ea"/>
              <a:cs typeface="Estrangelo Edess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55172B-6FB9-4D95-B057-DFC146C3B280}"/>
              </a:ext>
            </a:extLst>
          </p:cNvPr>
          <p:cNvSpPr txBox="1"/>
          <p:nvPr/>
        </p:nvSpPr>
        <p:spPr>
          <a:xfrm>
            <a:off x="514904" y="754600"/>
            <a:ext cx="1064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2.1 </a:t>
            </a:r>
            <a:r>
              <a:rPr lang="ko-KR" altLang="en-US" dirty="0"/>
              <a:t>가상화 기술</a:t>
            </a:r>
          </a:p>
        </p:txBody>
      </p:sp>
    </p:spTree>
    <p:extLst>
      <p:ext uri="{BB962C8B-B14F-4D97-AF65-F5344CB8AC3E}">
        <p14:creationId xmlns:p14="http://schemas.microsoft.com/office/powerpoint/2010/main" val="201478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39CF83-D0F5-4796-A363-3507E804CB81}"/>
              </a:ext>
            </a:extLst>
          </p:cNvPr>
          <p:cNvSpPr txBox="1"/>
          <p:nvPr/>
        </p:nvSpPr>
        <p:spPr>
          <a:xfrm>
            <a:off x="219075" y="114300"/>
            <a:ext cx="2405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Azure Cloud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이해하기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D07BA0-40C7-4475-8BA2-98E0ED9EA774}"/>
              </a:ext>
            </a:extLst>
          </p:cNvPr>
          <p:cNvCxnSpPr/>
          <p:nvPr/>
        </p:nvCxnSpPr>
        <p:spPr>
          <a:xfrm>
            <a:off x="0" y="53340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EC35C276-775A-4DD4-AB45-522B5558B7EF}"/>
              </a:ext>
            </a:extLst>
          </p:cNvPr>
          <p:cNvSpPr/>
          <p:nvPr/>
        </p:nvSpPr>
        <p:spPr>
          <a:xfrm>
            <a:off x="541541" y="1819923"/>
            <a:ext cx="2192783" cy="221202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IaaS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Infrastructure as a Service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DC79973-5D78-467F-8DD4-39EF10527708}"/>
              </a:ext>
            </a:extLst>
          </p:cNvPr>
          <p:cNvSpPr/>
          <p:nvPr/>
        </p:nvSpPr>
        <p:spPr>
          <a:xfrm>
            <a:off x="3474131" y="1819923"/>
            <a:ext cx="2192783" cy="221202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PaaS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Platform as a Service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28DA850-B351-4D49-92DB-43D0D4077D6D}"/>
              </a:ext>
            </a:extLst>
          </p:cNvPr>
          <p:cNvSpPr/>
          <p:nvPr/>
        </p:nvSpPr>
        <p:spPr>
          <a:xfrm>
            <a:off x="6353455" y="1819923"/>
            <a:ext cx="2192783" cy="221202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FaaS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Function as a Service</a:t>
            </a: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Serverless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/MSA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C737C0-B5DF-451F-B06E-34CB080761B4}"/>
              </a:ext>
            </a:extLst>
          </p:cNvPr>
          <p:cNvSpPr/>
          <p:nvPr/>
        </p:nvSpPr>
        <p:spPr>
          <a:xfrm>
            <a:off x="9223903" y="1819923"/>
            <a:ext cx="2192783" cy="221202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SaaS</a:t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Software as a Service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5172B-6FB9-4D95-B057-DFC146C3B280}"/>
              </a:ext>
            </a:extLst>
          </p:cNvPr>
          <p:cNvSpPr txBox="1"/>
          <p:nvPr/>
        </p:nvSpPr>
        <p:spPr>
          <a:xfrm>
            <a:off x="514904" y="754600"/>
            <a:ext cx="1064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2.2 </a:t>
            </a:r>
            <a:r>
              <a:rPr lang="ko-KR" altLang="en-US" dirty="0" err="1"/>
              <a:t>클라우드</a:t>
            </a:r>
            <a:r>
              <a:rPr lang="ko-KR" altLang="en-US" dirty="0"/>
              <a:t> 서비스 유형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43242" y="4081603"/>
            <a:ext cx="1413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Azure Function</a:t>
            </a:r>
            <a:b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altLang="ko-KR" sz="1400" dirty="0"/>
              <a:t>AWS</a:t>
            </a:r>
            <a:r>
              <a:rPr lang="ko-KR" altLang="en-US" sz="1400" dirty="0"/>
              <a:t>람다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886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359</Words>
  <Application>Microsoft Office PowerPoint</Application>
  <PresentationFormat>와이드스크린</PresentationFormat>
  <Paragraphs>117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Estrangelo Edessa</vt:lpstr>
      <vt:lpstr>나눔스퀘어</vt:lpstr>
      <vt:lpstr>나눔스퀘어 Bold</vt:lpstr>
      <vt:lpstr>맑은 고딕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창훈</dc:creator>
  <cp:lastModifiedBy>강창훈</cp:lastModifiedBy>
  <cp:revision>51</cp:revision>
  <dcterms:created xsi:type="dcterms:W3CDTF">2018-04-20T04:30:50Z</dcterms:created>
  <dcterms:modified xsi:type="dcterms:W3CDTF">2018-06-26T02:53:27Z</dcterms:modified>
</cp:coreProperties>
</file>